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34"/>
  </p:notesMasterIdLst>
  <p:handoutMasterIdLst>
    <p:handoutMasterId r:id="rId35"/>
  </p:handoutMasterIdLst>
  <p:sldIdLst>
    <p:sldId id="262" r:id="rId7"/>
    <p:sldId id="532" r:id="rId8"/>
    <p:sldId id="295" r:id="rId9"/>
    <p:sldId id="454" r:id="rId10"/>
    <p:sldId id="534" r:id="rId11"/>
    <p:sldId id="535" r:id="rId12"/>
    <p:sldId id="538" r:id="rId13"/>
    <p:sldId id="541" r:id="rId14"/>
    <p:sldId id="542" r:id="rId15"/>
    <p:sldId id="536" r:id="rId16"/>
    <p:sldId id="537" r:id="rId17"/>
    <p:sldId id="543" r:id="rId18"/>
    <p:sldId id="544" r:id="rId19"/>
    <p:sldId id="545" r:id="rId20"/>
    <p:sldId id="551" r:id="rId21"/>
    <p:sldId id="540" r:id="rId22"/>
    <p:sldId id="547" r:id="rId23"/>
    <p:sldId id="539" r:id="rId24"/>
    <p:sldId id="548" r:id="rId25"/>
    <p:sldId id="549" r:id="rId26"/>
    <p:sldId id="347" r:id="rId27"/>
    <p:sldId id="550" r:id="rId28"/>
    <p:sldId id="552" r:id="rId29"/>
    <p:sldId id="553" r:id="rId30"/>
    <p:sldId id="554" r:id="rId31"/>
    <p:sldId id="435" r:id="rId32"/>
    <p:sldId id="514" r:id="rId33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D53"/>
    <a:srgbClr val="24246C"/>
    <a:srgbClr val="5B5A5A"/>
    <a:srgbClr val="F6A548"/>
    <a:srgbClr val="C4DCF1"/>
    <a:srgbClr val="1A2674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96257" autoAdjust="0"/>
  </p:normalViewPr>
  <p:slideViewPr>
    <p:cSldViewPr snapToGrid="0">
      <p:cViewPr varScale="1">
        <p:scale>
          <a:sx n="110" d="100"/>
          <a:sy n="110" d="100"/>
        </p:scale>
        <p:origin x="462" y="108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23.05.2018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23.05.2018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31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83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06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894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5DEF20-71F5-4D74-9E79-FBC08DADD08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490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1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696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2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3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uides.beanstalkapp.com/version-control/common-git-command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uides.beanstalkapp.com/version-control/common-git-command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Relationship Id="rId4" Type="http://schemas.openxmlformats.org/officeDocument/2006/relationships/hyperlink" Target="https://git-scm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tevo.com/" TargetMode="External"/><Relationship Id="rId2" Type="http://schemas.openxmlformats.org/officeDocument/2006/relationships/hyperlink" Target="http://www.syntevo.com/smartgit/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blogs.msdn.microsoft.com/freddyk/2017/10/31/what-is-docker-what-are-containers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emf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book/en/v2/Getting-Started-Git-Basics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it-Basics-Recording-Changes-to-the-Repositor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-scm.com/book/en/v2/Git-Branching-Basic-Branching-and-Merging" TargetMode="Externa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A0D2479C-B884-4734-A0FA-29649748EB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xfrm>
            <a:off x="0" y="180000"/>
            <a:ext cx="12186000" cy="667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DevOps</a:t>
            </a:r>
            <a:br>
              <a:rPr lang="de-DE" sz="2600" noProof="1"/>
            </a:br>
            <a:r>
              <a:rPr lang="de-DE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Infrastructure &amp; </a:t>
            </a:r>
            <a:r>
              <a:rPr lang="de-DE" sz="2400" dirty="0" err="1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Git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dirty="0"/>
              <a:t>Turns a directory into an empty Git repository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							 </a:t>
            </a:r>
            <a:r>
              <a:rPr lang="de-DE" i="1" dirty="0">
                <a:hlinkClick r:id="rId3"/>
              </a:rPr>
              <a:t> .../common-git-commands.html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Adds files in the to the staging area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Record the changes made to the files to a local repository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This command returns the current state of the repository</a:t>
            </a:r>
            <a:br>
              <a:rPr lang="en-US" dirty="0"/>
            </a:b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Settings e.g. „user.name“ and „</a:t>
            </a:r>
            <a:r>
              <a:rPr lang="de-DE" dirty="0" err="1"/>
              <a:t>user.mail</a:t>
            </a:r>
            <a:r>
              <a:rPr lang="de-DE" dirty="0"/>
              <a:t>“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determine what branch the local repository is on, add a new branch, or delete a branch.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start working in a different branch, use git checkout to switch branches.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51544D7-2CEC-4FA4-AFD3-46B6260A31FA}"/>
              </a:ext>
            </a:extLst>
          </p:cNvPr>
          <p:cNvSpPr/>
          <p:nvPr/>
        </p:nvSpPr>
        <p:spPr>
          <a:xfrm>
            <a:off x="360000" y="1605935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init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FD1320-B67C-428D-8875-37D3E8A1F572}"/>
              </a:ext>
            </a:extLst>
          </p:cNvPr>
          <p:cNvSpPr/>
          <p:nvPr/>
        </p:nvSpPr>
        <p:spPr>
          <a:xfrm>
            <a:off x="360000" y="2307137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AA475FC-7B79-426D-AA3C-59DD8021584A}"/>
              </a:ext>
            </a:extLst>
          </p:cNvPr>
          <p:cNvSpPr/>
          <p:nvPr/>
        </p:nvSpPr>
        <p:spPr>
          <a:xfrm>
            <a:off x="360000" y="3008339"/>
            <a:ext cx="119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commit</a:t>
            </a:r>
            <a:endParaRPr lang="de-DE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D77D565-305C-4A2A-9E17-41087441D6A5}"/>
              </a:ext>
            </a:extLst>
          </p:cNvPr>
          <p:cNvSpPr/>
          <p:nvPr/>
        </p:nvSpPr>
        <p:spPr>
          <a:xfrm>
            <a:off x="370760" y="3709541"/>
            <a:ext cx="1034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status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A4986A5-17FC-4C17-8AF0-690FE6042D40}"/>
              </a:ext>
            </a:extLst>
          </p:cNvPr>
          <p:cNvSpPr/>
          <p:nvPr/>
        </p:nvSpPr>
        <p:spPr>
          <a:xfrm>
            <a:off x="358512" y="4408837"/>
            <a:ext cx="1047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F2BA596A-3535-42FB-82B1-B5B2258E4365}"/>
              </a:ext>
            </a:extLst>
          </p:cNvPr>
          <p:cNvSpPr/>
          <p:nvPr/>
        </p:nvSpPr>
        <p:spPr>
          <a:xfrm>
            <a:off x="355536" y="5108987"/>
            <a:ext cx="1125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endParaRPr lang="de-DE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A4CB423-2AF7-4DDE-89CD-4C1521DE9EE8}"/>
              </a:ext>
            </a:extLst>
          </p:cNvPr>
          <p:cNvSpPr/>
          <p:nvPr/>
        </p:nvSpPr>
        <p:spPr>
          <a:xfrm>
            <a:off x="355536" y="5813147"/>
            <a:ext cx="132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2201334" y="1848309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2201334" y="25495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 &lt;file or directory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2201334" y="3250713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"Commit message in quotes"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2201334" y="3953850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status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2201334" y="46512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&lt;setting&gt; &lt;command&gt;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2201334" y="535136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2201334" y="605552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3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t"/>
          <a:lstStyle/>
          <a:p>
            <a:r>
              <a:rPr lang="en-US" dirty="0"/>
              <a:t>Integrate branches together.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							  </a:t>
            </a:r>
            <a:r>
              <a:rPr lang="de-DE" i="1" dirty="0">
                <a:hlinkClick r:id="rId3"/>
              </a:rPr>
              <a:t>.../common-git-commands.html</a:t>
            </a:r>
            <a:br>
              <a:rPr lang="de-DE" dirty="0"/>
            </a:br>
            <a:r>
              <a:rPr lang="de-DE" dirty="0"/>
              <a:t>Common Commands / Remote Repository Commands		</a:t>
            </a:r>
            <a:r>
              <a:rPr lang="de-DE" b="1" i="1" dirty="0"/>
              <a:t> 	Cheat-Sheet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Show the chronological commit history for a repository.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51544D7-2CEC-4FA4-AFD3-46B6260A31FA}"/>
              </a:ext>
            </a:extLst>
          </p:cNvPr>
          <p:cNvSpPr/>
          <p:nvPr/>
        </p:nvSpPr>
        <p:spPr>
          <a:xfrm>
            <a:off x="360000" y="1605935"/>
            <a:ext cx="107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3FD1320-B67C-428D-8875-37D3E8A1F572}"/>
              </a:ext>
            </a:extLst>
          </p:cNvPr>
          <p:cNvSpPr/>
          <p:nvPr/>
        </p:nvSpPr>
        <p:spPr>
          <a:xfrm>
            <a:off x="360000" y="2307137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git</a:t>
            </a:r>
            <a:r>
              <a:rPr lang="de-DE" dirty="0"/>
              <a:t> log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2201334" y="1848309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merge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2201334" y="2549511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36ECA22A-9CDF-4ACB-AB8E-1E0C2C7AEEC0}"/>
              </a:ext>
            </a:extLst>
          </p:cNvPr>
          <p:cNvSpPr txBox="1">
            <a:spLocks/>
          </p:cNvSpPr>
          <p:nvPr/>
        </p:nvSpPr>
        <p:spPr>
          <a:xfrm>
            <a:off x="2201334" y="3622574"/>
            <a:ext cx="9624666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600" b="0" i="0" kern="1200" baseline="0" dirty="0">
                <a:solidFill>
                  <a:schemeClr val="accent6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4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To connect a local repository with a remote repository.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6AF77C82-D7FA-4374-9068-0CD7B4F7E763}"/>
              </a:ext>
            </a:extLst>
          </p:cNvPr>
          <p:cNvSpPr txBox="1">
            <a:spLocks/>
          </p:cNvSpPr>
          <p:nvPr/>
        </p:nvSpPr>
        <p:spPr>
          <a:xfrm>
            <a:off x="2201334" y="4323776"/>
            <a:ext cx="9624666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600" b="0" i="0" kern="1200" baseline="0" dirty="0">
                <a:solidFill>
                  <a:schemeClr val="accent6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4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a local working copy of an existing remote repository</a:t>
            </a: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5A8853BB-3E59-4700-84F1-0B6EA16941B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1334" y="5024978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This pulls the changes from the remote repository to the local computer.</a:t>
            </a:r>
            <a:endParaRPr lang="de-DE" dirty="0"/>
          </a:p>
        </p:txBody>
      </p:sp>
      <p:sp>
        <p:nvSpPr>
          <p:cNvPr id="38" name="Textplatzhalter 6">
            <a:extLst>
              <a:ext uri="{FF2B5EF4-FFF2-40B4-BE49-F238E27FC236}">
                <a16:creationId xmlns:a16="http://schemas.microsoft.com/office/drawing/2014/main" id="{457F1606-0CA7-4218-9CB4-2871567BBD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01334" y="5726180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Sends local commits to the remote repository.</a:t>
            </a:r>
            <a:endParaRPr lang="de-DE" dirty="0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E64A0BEB-A94A-4C7C-ABBE-DF537C9B3EA1}"/>
              </a:ext>
            </a:extLst>
          </p:cNvPr>
          <p:cNvSpPr/>
          <p:nvPr/>
        </p:nvSpPr>
        <p:spPr>
          <a:xfrm>
            <a:off x="360000" y="3653908"/>
            <a:ext cx="1164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remote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2506DB2-C91D-4756-AB28-885DA81F23AB}"/>
              </a:ext>
            </a:extLst>
          </p:cNvPr>
          <p:cNvSpPr/>
          <p:nvPr/>
        </p:nvSpPr>
        <p:spPr>
          <a:xfrm>
            <a:off x="360000" y="4355110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</a:t>
            </a:r>
            <a:r>
              <a:rPr lang="de-DE" dirty="0" err="1">
                <a:solidFill>
                  <a:schemeClr val="accent6"/>
                </a:solidFill>
              </a:rPr>
              <a:t>clone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BD810452-1BEC-41F5-9EDB-3B85BCEBDD68}"/>
              </a:ext>
            </a:extLst>
          </p:cNvPr>
          <p:cNvSpPr/>
          <p:nvPr/>
        </p:nvSpPr>
        <p:spPr>
          <a:xfrm>
            <a:off x="360000" y="5056312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pull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9C419CB-E122-49E4-8938-308B2D433EBC}"/>
              </a:ext>
            </a:extLst>
          </p:cNvPr>
          <p:cNvSpPr/>
          <p:nvPr/>
        </p:nvSpPr>
        <p:spPr>
          <a:xfrm>
            <a:off x="360000" y="5759449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chemeClr val="accent6"/>
                </a:solidFill>
              </a:rPr>
              <a:t>git</a:t>
            </a:r>
            <a:r>
              <a:rPr lang="de-DE" dirty="0">
                <a:solidFill>
                  <a:schemeClr val="accent6"/>
                </a:solidFill>
              </a:rPr>
              <a:t> push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60B5D656-3497-4CA7-9DC6-921231A698C6}"/>
              </a:ext>
            </a:extLst>
          </p:cNvPr>
          <p:cNvSpPr txBox="1"/>
          <p:nvPr/>
        </p:nvSpPr>
        <p:spPr>
          <a:xfrm>
            <a:off x="2201334" y="3896282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&lt;command&gt;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FCA5A815-673D-4861-BE4B-7AE1D2BB5753}"/>
              </a:ext>
            </a:extLst>
          </p:cNvPr>
          <p:cNvSpPr txBox="1"/>
          <p:nvPr/>
        </p:nvSpPr>
        <p:spPr>
          <a:xfrm>
            <a:off x="2201334" y="4597484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831FC50B-0754-4780-83AD-9182D5B59689}"/>
              </a:ext>
            </a:extLst>
          </p:cNvPr>
          <p:cNvSpPr txBox="1"/>
          <p:nvPr/>
        </p:nvSpPr>
        <p:spPr>
          <a:xfrm>
            <a:off x="2201334" y="5298686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"Commit message in quotes"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5254C4D0-65FD-4F40-B8B2-BF4EAC5856DC}"/>
              </a:ext>
            </a:extLst>
          </p:cNvPr>
          <p:cNvSpPr txBox="1"/>
          <p:nvPr/>
        </p:nvSpPr>
        <p:spPr>
          <a:xfrm>
            <a:off x="2201334" y="6001823"/>
            <a:ext cx="669882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remote_URL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&lt;branch&gt;</a:t>
            </a:r>
          </a:p>
        </p:txBody>
      </p:sp>
    </p:spTree>
    <p:extLst>
      <p:ext uri="{BB962C8B-B14F-4D97-AF65-F5344CB8AC3E}">
        <p14:creationId xmlns:p14="http://schemas.microsoft.com/office/powerpoint/2010/main" val="3993671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A8BC56D-2466-4748-97FD-B0A1E91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B8B94D1-AD70-4952-AD7A-76093C57B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Initialize the local Git repository</a:t>
            </a:r>
          </a:p>
          <a:p>
            <a:pPr lvl="1"/>
            <a:r>
              <a:rPr lang="en-US" dirty="0"/>
              <a:t>Select Folder</a:t>
            </a:r>
          </a:p>
          <a:p>
            <a:pPr lvl="1"/>
            <a:r>
              <a:rPr lang="en-US" dirty="0"/>
              <a:t>„Initialize Repository“</a:t>
            </a:r>
          </a:p>
          <a:p>
            <a:pPr lvl="1"/>
            <a:endParaRPr lang="en-US" dirty="0"/>
          </a:p>
          <a:p>
            <a:r>
              <a:rPr lang="en-US" dirty="0"/>
              <a:t>Files will be recognized as „Untracked“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7740596-265F-4A1A-AD66-F685C702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23" y="1440000"/>
            <a:ext cx="6497977" cy="4896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058C2D5-4DE0-4289-A305-2AE3D4E7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86" y="2254492"/>
            <a:ext cx="5034214" cy="3803807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37156F5E-956B-472C-B225-D43586DF0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440" y="2808000"/>
            <a:ext cx="2173420" cy="2259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7F3226E-AB8F-4929-88FB-068C722BF548}"/>
              </a:ext>
            </a:extLst>
          </p:cNvPr>
          <p:cNvCxnSpPr>
            <a:cxnSpLocks/>
          </p:cNvCxnSpPr>
          <p:nvPr/>
        </p:nvCxnSpPr>
        <p:spPr>
          <a:xfrm flipV="1">
            <a:off x="10191750" y="4391026"/>
            <a:ext cx="0" cy="137897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C0D4863-A941-4C0B-B5BF-EA1B11AD210F}"/>
              </a:ext>
            </a:extLst>
          </p:cNvPr>
          <p:cNvCxnSpPr>
            <a:cxnSpLocks/>
          </p:cNvCxnSpPr>
          <p:nvPr/>
        </p:nvCxnSpPr>
        <p:spPr>
          <a:xfrm flipH="1">
            <a:off x="6486525" y="1976791"/>
            <a:ext cx="476250" cy="4235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3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A8BC56D-2466-4748-97FD-B0A1E91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B8B94D1-AD70-4952-AD7A-76093C57B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Create the “.</a:t>
            </a:r>
            <a:r>
              <a:rPr lang="en-US" dirty="0" err="1"/>
              <a:t>gitignore</a:t>
            </a:r>
            <a:r>
              <a:rPr lang="en-US" dirty="0"/>
              <a:t>” File</a:t>
            </a:r>
          </a:p>
          <a:p>
            <a:pPr lvl="1"/>
            <a:r>
              <a:rPr lang="en-US" dirty="0"/>
              <a:t>Ignore Files &amp; Folders from Repository</a:t>
            </a:r>
          </a:p>
          <a:p>
            <a:pPr lvl="1"/>
            <a:endParaRPr lang="en-US" dirty="0"/>
          </a:p>
          <a:p>
            <a:r>
              <a:rPr lang="en-US" dirty="0"/>
              <a:t>Ignored Files</a:t>
            </a:r>
          </a:p>
          <a:p>
            <a:pPr lvl="1"/>
            <a:r>
              <a:rPr lang="en-US" dirty="0"/>
              <a:t>Symbols &amp; Dependencies in “.</a:t>
            </a:r>
            <a:r>
              <a:rPr lang="en-US" dirty="0" err="1"/>
              <a:t>alpackages</a:t>
            </a:r>
            <a:r>
              <a:rPr lang="en-US" dirty="0"/>
              <a:t>”</a:t>
            </a:r>
            <a:br>
              <a:rPr lang="en-US" dirty="0"/>
            </a:br>
            <a:r>
              <a:rPr lang="en-US" i="1" dirty="0"/>
              <a:t>use Download from Server</a:t>
            </a:r>
            <a:endParaRPr lang="en-US" dirty="0"/>
          </a:p>
          <a:p>
            <a:pPr lvl="1"/>
            <a:r>
              <a:rPr lang="en-US" dirty="0"/>
              <a:t>Package File “*.app” </a:t>
            </a:r>
            <a:br>
              <a:rPr lang="en-US" dirty="0"/>
            </a:br>
            <a:r>
              <a:rPr lang="en-US" i="1" dirty="0"/>
              <a:t>created by compile</a:t>
            </a:r>
          </a:p>
          <a:p>
            <a:pPr lvl="1"/>
            <a:r>
              <a:rPr lang="en-US" dirty="0"/>
              <a:t>Workspace Settings in “.</a:t>
            </a:r>
            <a:r>
              <a:rPr lang="en-US" dirty="0" err="1"/>
              <a:t>vscode</a:t>
            </a:r>
            <a:r>
              <a:rPr lang="en-US" dirty="0"/>
              <a:t>”</a:t>
            </a:r>
            <a:br>
              <a:rPr lang="en-US" dirty="0"/>
            </a:br>
            <a:r>
              <a:rPr lang="en-US" i="1" dirty="0"/>
              <a:t>e.g. “</a:t>
            </a:r>
            <a:r>
              <a:rPr lang="en-US" i="1" dirty="0" err="1"/>
              <a:t>launch.json</a:t>
            </a:r>
            <a:r>
              <a:rPr lang="en-US" i="1" dirty="0"/>
              <a:t>”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7BF7438-5C37-4CBD-B650-58728327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43" y="1440000"/>
            <a:ext cx="5942857" cy="33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60B33D2-9401-45FC-A8C7-17BE8C20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619" y="4269333"/>
            <a:ext cx="2952381" cy="20666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826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68E6A6-1081-4CB3-878C-DA19B180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E5845D-6CAD-4F94-996B-799282FF2E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Add Files</a:t>
            </a:r>
          </a:p>
          <a:p>
            <a:pPr lvl="1"/>
            <a:r>
              <a:rPr lang="de-DE" dirty="0"/>
              <a:t>Mark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Staged</a:t>
            </a:r>
            <a:r>
              <a:rPr lang="de-DE" dirty="0"/>
              <a:t>“</a:t>
            </a:r>
          </a:p>
          <a:p>
            <a:pPr lvl="1"/>
            <a:endParaRPr lang="de-DE" dirty="0"/>
          </a:p>
          <a:p>
            <a:r>
              <a:rPr lang="de-DE" dirty="0"/>
              <a:t>Commit</a:t>
            </a:r>
          </a:p>
          <a:p>
            <a:pPr lvl="1"/>
            <a:r>
              <a:rPr lang="de-DE" dirty="0"/>
              <a:t>Commit Message</a:t>
            </a:r>
          </a:p>
          <a:p>
            <a:pPr lvl="1"/>
            <a:r>
              <a:rPr lang="de-DE" dirty="0" err="1"/>
              <a:t>Configure</a:t>
            </a:r>
            <a:r>
              <a:rPr lang="de-DE" dirty="0"/>
              <a:t> „user.name“ &amp; „</a:t>
            </a:r>
            <a:r>
              <a:rPr lang="de-DE" dirty="0" err="1"/>
              <a:t>user.mail</a:t>
            </a:r>
            <a:r>
              <a:rPr lang="de-DE" dirty="0"/>
              <a:t>“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AB82218-13B5-44F1-BEA0-5AA820138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20" b="38546"/>
          <a:stretch/>
        </p:blipFill>
        <p:spPr>
          <a:xfrm>
            <a:off x="5706000" y="1440000"/>
            <a:ext cx="6120000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2190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049BAA-A934-413E-BD6B-56CCF7CE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VS Code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2FC9DA-980B-4852-8FC0-766E077E0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Create / Switch Branch</a:t>
            </a:r>
          </a:p>
          <a:p>
            <a:pPr lvl="1"/>
            <a:r>
              <a:rPr lang="de-DE" dirty="0"/>
              <a:t>Use Command </a:t>
            </a:r>
            <a:r>
              <a:rPr lang="de-DE" dirty="0" err="1"/>
              <a:t>Palett</a:t>
            </a:r>
            <a:r>
              <a:rPr lang="de-DE" dirty="0"/>
              <a:t> </a:t>
            </a:r>
            <a:r>
              <a:rPr lang="de-DE" b="1" dirty="0"/>
              <a:t>[</a:t>
            </a:r>
            <a:r>
              <a:rPr lang="de-DE" b="1" dirty="0" err="1"/>
              <a:t>Ctrl</a:t>
            </a:r>
            <a:r>
              <a:rPr lang="de-DE" b="1" dirty="0"/>
              <a:t>] + [P]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b="1" dirty="0"/>
              <a:t>[F1]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b="1" i="1" dirty="0"/>
              <a:t>„BRANCH…“</a:t>
            </a:r>
          </a:p>
          <a:p>
            <a:pPr lvl="1"/>
            <a:r>
              <a:rPr lang="de-DE" dirty="0"/>
              <a:t>Use Status Bar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click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your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current</a:t>
            </a:r>
            <a:r>
              <a:rPr lang="de-DE" dirty="0">
                <a:sym typeface="Wingdings" panose="05000000000000000000" pitchFamily="2" charset="2"/>
              </a:rPr>
              <a:t> Branch e.g. </a:t>
            </a:r>
            <a:r>
              <a:rPr lang="de-DE" b="1" i="1" dirty="0">
                <a:sym typeface="Wingdings" panose="05000000000000000000" pitchFamily="2" charset="2"/>
              </a:rPr>
              <a:t>„</a:t>
            </a:r>
            <a:r>
              <a:rPr lang="de-DE" b="1" i="1" dirty="0" err="1">
                <a:sym typeface="Wingdings" panose="05000000000000000000" pitchFamily="2" charset="2"/>
              </a:rPr>
              <a:t>master</a:t>
            </a:r>
            <a:r>
              <a:rPr lang="de-DE" b="1" i="1" dirty="0">
                <a:sym typeface="Wingdings" panose="05000000000000000000" pitchFamily="2" charset="2"/>
              </a:rPr>
              <a:t>“</a:t>
            </a: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Pull / Push</a:t>
            </a:r>
          </a:p>
          <a:p>
            <a:pPr lvl="1"/>
            <a:r>
              <a:rPr lang="de-DE" dirty="0"/>
              <a:t>Use Command </a:t>
            </a:r>
            <a:r>
              <a:rPr lang="de-DE" dirty="0" err="1"/>
              <a:t>Palett</a:t>
            </a:r>
            <a:r>
              <a:rPr lang="de-DE" dirty="0"/>
              <a:t> </a:t>
            </a:r>
            <a:r>
              <a:rPr lang="de-DE" b="1" dirty="0"/>
              <a:t>[</a:t>
            </a:r>
            <a:r>
              <a:rPr lang="de-DE" b="1" dirty="0" err="1"/>
              <a:t>Ctrl</a:t>
            </a:r>
            <a:r>
              <a:rPr lang="de-DE" b="1" dirty="0"/>
              <a:t>] + [P]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b="1" dirty="0"/>
              <a:t>[F1]</a:t>
            </a:r>
            <a:br>
              <a:rPr lang="de-DE" b="1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b="1" i="1" dirty="0"/>
              <a:t>„PULL…“</a:t>
            </a:r>
            <a:r>
              <a:rPr lang="de-DE" dirty="0"/>
              <a:t> / </a:t>
            </a:r>
            <a:r>
              <a:rPr lang="de-DE" b="1" i="1" dirty="0"/>
              <a:t>„PUSH…“</a:t>
            </a:r>
          </a:p>
          <a:p>
            <a:pPr lvl="1"/>
            <a:endParaRPr lang="de-DE" dirty="0"/>
          </a:p>
        </p:txBody>
      </p:sp>
      <p:pic>
        <p:nvPicPr>
          <p:cNvPr id="1026" name="Picture 2" descr="C:\Users\MMEGEL~1\AppData\Local\Temp\SNAGHTML4d7420f.PNG">
            <a:extLst>
              <a:ext uri="{FF2B5EF4-FFF2-40B4-BE49-F238E27FC236}">
                <a16:creationId xmlns:a16="http://schemas.microsoft.com/office/drawing/2014/main" id="{ADFECF04-82C0-47AF-8F01-B8618E6F1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748" y="1438760"/>
            <a:ext cx="4624252" cy="489724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CE6111F-016D-4F30-B136-AA3A62FCD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677" y="4116952"/>
            <a:ext cx="2438095" cy="22190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32249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5463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E055C57-D7B4-4A62-B480-C54B84F8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br>
              <a:rPr lang="de-DE" dirty="0"/>
            </a:br>
            <a:r>
              <a:rPr lang="de-DE" dirty="0"/>
              <a:t>Hands On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FD54D15A-2313-417F-BF55-A12EA9B8DC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1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2</a:t>
            </a:r>
            <a:r>
              <a:rPr lang="en-US" dirty="0"/>
              <a:t>\”</a:t>
            </a:r>
          </a:p>
          <a:p>
            <a:pPr lvl="1"/>
            <a:r>
              <a:rPr lang="en-US" dirty="0"/>
              <a:t>Project Skeleton 	„03-DevOps-Git\</a:t>
            </a:r>
            <a:r>
              <a:rPr lang="en-US" b="1" dirty="0"/>
              <a:t>Starter</a:t>
            </a:r>
            <a:r>
              <a:rPr lang="en-US" dirty="0"/>
              <a:t>\COSMO-CONSULT-</a:t>
            </a:r>
            <a:r>
              <a:rPr lang="en-US" b="1" dirty="0"/>
              <a:t>3</a:t>
            </a:r>
            <a:r>
              <a:rPr lang="en-US" dirty="0"/>
              <a:t>\”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Achieve common development related tasks with the Git command line</a:t>
            </a:r>
          </a:p>
          <a:p>
            <a:pPr lvl="1"/>
            <a:r>
              <a:rPr lang="en-US" dirty="0"/>
              <a:t>Achieve common development related tasks with the VS Code and the Git Integration</a:t>
            </a:r>
          </a:p>
          <a:p>
            <a:pPr lvl="1"/>
            <a:r>
              <a:rPr lang="en-US" dirty="0"/>
              <a:t>Achieve common development related tasks with the a 3</a:t>
            </a:r>
            <a:r>
              <a:rPr lang="en-US" baseline="30000" dirty="0"/>
              <a:t>rd</a:t>
            </a:r>
            <a:r>
              <a:rPr lang="en-US" dirty="0"/>
              <a:t> Party Tool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180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</a:t>
            </a:r>
            <a:br>
              <a:rPr lang="en-US" dirty="0"/>
            </a:br>
            <a:r>
              <a:rPr lang="en-US" dirty="0"/>
              <a:t>Use the Git command line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folder </a:t>
            </a:r>
            <a:r>
              <a:rPr lang="en-US" i="1" dirty="0"/>
              <a:t>„…\03-DevOps-Git\Starter\</a:t>
            </a:r>
            <a:r>
              <a:rPr lang="en-US" b="1" dirty="0"/>
              <a:t>COSMO-CONSULT-1</a:t>
            </a:r>
            <a:r>
              <a:rPr lang="en-US" dirty="0"/>
              <a:t>” in Git Bash / Command Line</a:t>
            </a:r>
          </a:p>
          <a:p>
            <a:pPr lvl="1"/>
            <a:r>
              <a:rPr lang="en-US" dirty="0"/>
              <a:t>Open the folder “COSMO-CONSULT-1“ also in VS Code</a:t>
            </a:r>
          </a:p>
          <a:p>
            <a:r>
              <a:rPr lang="en-US" dirty="0"/>
              <a:t>Init the Repository</a:t>
            </a:r>
          </a:p>
          <a:p>
            <a:r>
              <a:rPr lang="en-US" dirty="0"/>
              <a:t>Add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5DD961-B6BA-4342-8D34-39DE35F617FA}"/>
              </a:ext>
            </a:extLst>
          </p:cNvPr>
          <p:cNvSpPr txBox="1"/>
          <p:nvPr/>
        </p:nvSpPr>
        <p:spPr>
          <a:xfrm>
            <a:off x="5834742" y="2153109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80EBD6-7F2B-46D9-99BE-19B7CD16ABB4}"/>
              </a:ext>
            </a:extLst>
          </p:cNvPr>
          <p:cNvSpPr txBox="1"/>
          <p:nvPr/>
        </p:nvSpPr>
        <p:spPr>
          <a:xfrm>
            <a:off x="5834742" y="2568067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3F9094-0426-4B58-B898-0E85A8CF169C}"/>
              </a:ext>
            </a:extLst>
          </p:cNvPr>
          <p:cNvSpPr txBox="1"/>
          <p:nvPr/>
        </p:nvSpPr>
        <p:spPr>
          <a:xfrm>
            <a:off x="5834742" y="2983025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 "initial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97DF50F-7A6D-4831-9D93-C91CE491BB7A}"/>
              </a:ext>
            </a:extLst>
          </p:cNvPr>
          <p:cNvSpPr txBox="1"/>
          <p:nvPr/>
        </p:nvSpPr>
        <p:spPr>
          <a:xfrm>
            <a:off x="5834742" y="3236941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"my@emailaddress.com"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user.name "Jon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766554-8AB5-460D-A032-4CC4E8CF2CAF}"/>
              </a:ext>
            </a:extLst>
          </p:cNvPr>
          <p:cNvSpPr txBox="1"/>
          <p:nvPr/>
        </p:nvSpPr>
        <p:spPr>
          <a:xfrm>
            <a:off x="5834742" y="3888000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7FDB2DA-E210-4897-9E5B-40171C6837E0}"/>
              </a:ext>
            </a:extLst>
          </p:cNvPr>
          <p:cNvSpPr txBox="1"/>
          <p:nvPr/>
        </p:nvSpPr>
        <p:spPr>
          <a:xfrm>
            <a:off x="5834742" y="4303498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4F0F9DF-8247-4A93-BC1F-3D833165CA32}"/>
              </a:ext>
            </a:extLst>
          </p:cNvPr>
          <p:cNvSpPr txBox="1"/>
          <p:nvPr/>
        </p:nvSpPr>
        <p:spPr>
          <a:xfrm>
            <a:off x="5834742" y="4718456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–m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changes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5F22B35-3ED3-4EFE-8127-6FCA8B369861}"/>
              </a:ext>
            </a:extLst>
          </p:cNvPr>
          <p:cNvSpPr txBox="1"/>
          <p:nvPr/>
        </p:nvSpPr>
        <p:spPr>
          <a:xfrm>
            <a:off x="5834742" y="5167540"/>
            <a:ext cx="5991257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98B8BD6-C6C7-48D4-8A35-63E9E4B58B15}"/>
              </a:ext>
            </a:extLst>
          </p:cNvPr>
          <p:cNvSpPr txBox="1"/>
          <p:nvPr/>
        </p:nvSpPr>
        <p:spPr>
          <a:xfrm>
            <a:off x="5834741" y="5709456"/>
            <a:ext cx="5991257" cy="415498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checkout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merge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"feature"</a:t>
            </a:r>
          </a:p>
        </p:txBody>
      </p:sp>
    </p:spTree>
    <p:extLst>
      <p:ext uri="{BB962C8B-B14F-4D97-AF65-F5344CB8AC3E}">
        <p14:creationId xmlns:p14="http://schemas.microsoft.com/office/powerpoint/2010/main" val="173790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</a:t>
            </a:r>
            <a:br>
              <a:rPr lang="en-US" dirty="0"/>
            </a:br>
            <a:r>
              <a:rPr lang="en-US" dirty="0"/>
              <a:t>Use VS Code git integration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folder </a:t>
            </a:r>
            <a:r>
              <a:rPr lang="en-US" i="1" dirty="0"/>
              <a:t>„…\03-DevOps-Git\Starter\</a:t>
            </a:r>
            <a:r>
              <a:rPr lang="en-US" b="1" dirty="0"/>
              <a:t>COSMO-CONSULT-2</a:t>
            </a:r>
            <a:r>
              <a:rPr lang="en-US" dirty="0"/>
              <a:t>” in VS Code</a:t>
            </a:r>
          </a:p>
          <a:p>
            <a:r>
              <a:rPr lang="en-US" dirty="0"/>
              <a:t>Init the Repository</a:t>
            </a:r>
          </a:p>
          <a:p>
            <a:r>
              <a:rPr lang="en-US" dirty="0"/>
              <a:t>Create a “.</a:t>
            </a:r>
            <a:r>
              <a:rPr lang="en-US" dirty="0" err="1"/>
              <a:t>gitignore</a:t>
            </a:r>
            <a:r>
              <a:rPr lang="en-US" dirty="0"/>
              <a:t>” file to ignore Symbols, Packages and the “.</a:t>
            </a:r>
            <a:r>
              <a:rPr lang="en-US" dirty="0" err="1"/>
              <a:t>vscode</a:t>
            </a:r>
            <a:r>
              <a:rPr lang="en-US" dirty="0"/>
              <a:t>”  folder</a:t>
            </a:r>
          </a:p>
          <a:p>
            <a:r>
              <a:rPr lang="en-US" dirty="0"/>
              <a:t>Add the other project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</p:spTree>
    <p:extLst>
      <p:ext uri="{BB962C8B-B14F-4D97-AF65-F5344CB8AC3E}">
        <p14:creationId xmlns:p14="http://schemas.microsoft.com/office/powerpoint/2010/main" val="286973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43A31163-8069-41F1-9A45-2DD756BEC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095994-DFEE-4467-BFBF-37A424417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b="1" i="1" dirty="0" err="1"/>
              <a:t>Git</a:t>
            </a:r>
            <a:endParaRPr lang="de-DE" b="1" i="1" dirty="0"/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4"/>
              </a:rPr>
              <a:t>https://</a:t>
            </a:r>
            <a:r>
              <a:rPr lang="de-DE" b="1" dirty="0">
                <a:hlinkClick r:id="rId4"/>
              </a:rPr>
              <a:t>git-scm.com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5"/>
              </a:rPr>
              <a:t>Microsoft AL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CEF4F3-EDB6-4D54-A8FD-A52FF3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04F8E-C1FF-4C8A-B92E-DD5EA37E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4C80DE-42D8-4F1A-9552-64CB3D56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0" y="300427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EA3A11-06EC-4849-80C2-D3F27A6958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1" t="-28948" r="-10001" b="-28948"/>
          <a:stretch/>
        </p:blipFill>
        <p:spPr>
          <a:xfrm>
            <a:off x="358464" y="4335826"/>
            <a:ext cx="811536" cy="4508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9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E1D8C4E5-6849-438C-BAF6-742CCF15F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Git – Hands On									</a:t>
            </a:r>
            <a:br>
              <a:rPr lang="en-US" dirty="0"/>
            </a:br>
            <a:r>
              <a:rPr lang="en-US" dirty="0"/>
              <a:t>Use a 3</a:t>
            </a:r>
            <a:r>
              <a:rPr lang="en-US" baseline="30000" dirty="0"/>
              <a:t>rd</a:t>
            </a:r>
            <a:r>
              <a:rPr lang="en-US" dirty="0"/>
              <a:t> Party Tool (e.g. </a:t>
            </a:r>
            <a:r>
              <a:rPr lang="en-US" noProof="1">
                <a:hlinkClick r:id="rId2"/>
              </a:rPr>
              <a:t>Smart GIT</a:t>
            </a:r>
            <a:r>
              <a:rPr lang="en-US" noProof="1"/>
              <a:t> form</a:t>
            </a:r>
            <a:r>
              <a:rPr lang="en-US" dirty="0"/>
              <a:t> </a:t>
            </a:r>
            <a:r>
              <a:rPr lang="en-US" dirty="0" err="1">
                <a:hlinkClick r:id="rId3"/>
              </a:rPr>
              <a:t>syntevo</a:t>
            </a:r>
            <a:r>
              <a:rPr lang="en-US" dirty="0"/>
              <a:t>) for your Git workflow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C4A2DB-FC34-44D0-900A-41574DD9A2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the folder </a:t>
            </a:r>
            <a:r>
              <a:rPr lang="en-US" i="1" dirty="0"/>
              <a:t>„…\03-DevOps-Git\Starter\</a:t>
            </a:r>
            <a:r>
              <a:rPr lang="en-US" b="1" dirty="0"/>
              <a:t>COSMO-CONSULT-3</a:t>
            </a:r>
            <a:r>
              <a:rPr lang="en-US" dirty="0"/>
              <a:t>” in VS Code</a:t>
            </a:r>
          </a:p>
          <a:p>
            <a:r>
              <a:rPr lang="en-US" dirty="0"/>
              <a:t>Add and Init the Repository (</a:t>
            </a:r>
            <a:r>
              <a:rPr lang="en-US" i="1" dirty="0"/>
              <a:t>„…\03-DevOps-Git\Starter\</a:t>
            </a:r>
            <a:r>
              <a:rPr lang="en-US" b="1" dirty="0"/>
              <a:t>COSMO-CONSULT-3</a:t>
            </a:r>
            <a:r>
              <a:rPr lang="en-US" dirty="0"/>
              <a:t>”)</a:t>
            </a:r>
          </a:p>
          <a:p>
            <a:r>
              <a:rPr lang="en-US" dirty="0"/>
              <a:t>Ignore Symbols, Packages and the “.</a:t>
            </a:r>
            <a:r>
              <a:rPr lang="en-US" dirty="0" err="1"/>
              <a:t>vscode</a:t>
            </a:r>
            <a:r>
              <a:rPr lang="en-US" dirty="0"/>
              <a:t>”  folder</a:t>
            </a:r>
          </a:p>
          <a:p>
            <a:r>
              <a:rPr lang="en-US" dirty="0"/>
              <a:t>Add the other project File(s)</a:t>
            </a:r>
          </a:p>
          <a:p>
            <a:r>
              <a:rPr lang="en-US" dirty="0"/>
              <a:t>Commit File</a:t>
            </a:r>
          </a:p>
          <a:p>
            <a:pPr lvl="1"/>
            <a:r>
              <a:rPr lang="en-US" dirty="0"/>
              <a:t>Check your Git-Config (Username / User-Email)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endParaRPr lang="en-US" dirty="0"/>
          </a:p>
          <a:p>
            <a:r>
              <a:rPr lang="en-US" dirty="0"/>
              <a:t>Create Branch „feature“</a:t>
            </a:r>
          </a:p>
          <a:p>
            <a:r>
              <a:rPr lang="en-US" dirty="0"/>
              <a:t>Add or Change File(s) &amp; stage File (git add)</a:t>
            </a:r>
          </a:p>
          <a:p>
            <a:r>
              <a:rPr lang="en-US" dirty="0"/>
              <a:t>Commit File</a:t>
            </a:r>
          </a:p>
          <a:p>
            <a:r>
              <a:rPr lang="en-US" dirty="0"/>
              <a:t>Switch between branches „master“ and „feature“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see the difference</a:t>
            </a:r>
            <a:endParaRPr lang="en-US" dirty="0"/>
          </a:p>
          <a:p>
            <a:r>
              <a:rPr lang="en-US" dirty="0"/>
              <a:t>Merge branch „feature“ into „master“</a:t>
            </a:r>
          </a:p>
        </p:txBody>
      </p:sp>
    </p:spTree>
    <p:extLst>
      <p:ext uri="{BB962C8B-B14F-4D97-AF65-F5344CB8AC3E}">
        <p14:creationId xmlns:p14="http://schemas.microsoft.com/office/powerpoint/2010/main" val="277791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86" r="17043" b="6993"/>
          <a:stretch/>
        </p:blipFill>
        <p:spPr>
          <a:xfrm>
            <a:off x="2082805" y="180000"/>
            <a:ext cx="10109195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21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8A4DA0F-5C3D-43C6-A037-EF99581E3A34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70513E-7AF1-47C5-9097-F598D3C221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8FA2473-FBAF-4349-8A9F-E10045E6F54B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Infrastructure</a:t>
            </a:r>
          </a:p>
          <a:p>
            <a:pPr algn="ctr"/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Docker, NAV-Container-Helper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096055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C0331A-3387-42C1-A7A0-27265444C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NAV in Containers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35214D-382B-41EF-9EA1-B02035A3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</a:t>
            </a:r>
            <a:br>
              <a:rPr lang="de-DE" dirty="0"/>
            </a:b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4D828B-2474-48FD-8182-0154343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987" y="1943907"/>
            <a:ext cx="3615013" cy="2572386"/>
          </a:xfrm>
          <a:prstGeom prst="rect">
            <a:avLst/>
          </a:prstGeom>
        </p:spPr>
      </p:pic>
      <p:pic>
        <p:nvPicPr>
          <p:cNvPr id="1026" name="Picture 2" descr="https://msdnshared.blob.core.windows.net/media/2017/10/container-morph.gif">
            <a:extLst>
              <a:ext uri="{FF2B5EF4-FFF2-40B4-BE49-F238E27FC236}">
                <a16:creationId xmlns:a16="http://schemas.microsoft.com/office/drawing/2014/main" id="{AFCEE429-A708-4E59-873E-C61151B1B5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1982007"/>
            <a:ext cx="3354364" cy="357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DDE2216-49AD-4FB6-9D73-EC02289D1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2809" y="1839131"/>
            <a:ext cx="3600382" cy="377028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4260DC2-0535-4547-A636-E454B8BE5020}"/>
              </a:ext>
            </a:extLst>
          </p:cNvPr>
          <p:cNvSpPr txBox="1"/>
          <p:nvPr/>
        </p:nvSpPr>
        <p:spPr>
          <a:xfrm>
            <a:off x="4598569" y="6123770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6"/>
              </a:rPr>
              <a:t>https://blogs.msdn.microsoft.com/freddyk/2017/10/31/what-is-docker-what-are-containers/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24254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8C8BDD-C084-40FA-8740-AB3B0C756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Infrastructure | Docker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51B4C8-20DC-44FF-B0E8-CEFEC7D623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Docker</a:t>
            </a:r>
          </a:p>
          <a:p>
            <a:pPr lvl="1"/>
            <a:r>
              <a:rPr lang="de-DE" dirty="0" err="1"/>
              <a:t>Local</a:t>
            </a:r>
            <a:r>
              <a:rPr lang="de-DE" dirty="0"/>
              <a:t> Environment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Database &amp; NST</a:t>
            </a:r>
          </a:p>
          <a:p>
            <a:pPr lvl="1"/>
            <a:r>
              <a:rPr lang="de-DE" dirty="0"/>
              <a:t>NAV </a:t>
            </a:r>
            <a:r>
              <a:rPr lang="de-DE" dirty="0" err="1"/>
              <a:t>version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NAV Container Helper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2630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all containers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Docker 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List all images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Fetch the logs of a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Kill a container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containers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Remove a container image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To start working in a different branch, use git checkout to switch branches.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images -a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logs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kill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rm &lt;container ID or Name&gt;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docker 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rmi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&lt;image ID&gt;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428624" y="6055521"/>
            <a:ext cx="8471536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&lt;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branch_name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045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0FD60-A78E-48AD-9C0F-9AA26DA238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624" y="1574601"/>
            <a:ext cx="11397375" cy="432000"/>
          </a:xfrm>
        </p:spPr>
        <p:txBody>
          <a:bodyPr anchor="t"/>
          <a:lstStyle/>
          <a:p>
            <a:r>
              <a:rPr lang="en-US" dirty="0"/>
              <a:t>List common Commands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746616-BBBE-4FB1-BF30-2783289AC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Container Helper </a:t>
            </a:r>
            <a:br>
              <a:rPr lang="de-DE" dirty="0"/>
            </a:br>
            <a:r>
              <a:rPr lang="de-DE" dirty="0"/>
              <a:t>Common Commands							</a:t>
            </a:r>
            <a:r>
              <a:rPr lang="de-DE" b="1" i="1" dirty="0"/>
              <a:t>Cheat-Sheet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1DC33-0300-40DF-AAA2-DE1601BA21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4" y="227580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C/SIDE development container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92F04A-43E0-4797-B573-3BE125CDF6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8624" y="2977005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Create new Nav container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6EE9221-2D5C-4E5E-A821-126A9D8063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28624" y="3678207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de-DE" dirty="0"/>
              <a:t>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A2B483-A267-46BC-A742-A8C95275EED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28624" y="4379409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079C4BF-4400-4D8A-8FC6-B5D25FA9F0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28624" y="5080611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5F5630F-9EF7-4EA8-AE6C-D2BC80BC79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624" y="5781813"/>
            <a:ext cx="11397375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t" anchorCtr="0">
            <a:noAutofit/>
          </a:bodyPr>
          <a:lstStyle/>
          <a:p>
            <a:r>
              <a:rPr lang="en-US"/>
              <a:t> 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EDE3213-C357-49D8-90CA-47B34323AF6A}"/>
              </a:ext>
            </a:extLst>
          </p:cNvPr>
          <p:cNvSpPr txBox="1"/>
          <p:nvPr/>
        </p:nvSpPr>
        <p:spPr>
          <a:xfrm>
            <a:off x="428624" y="1848309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Write-</a:t>
            </a:r>
            <a:r>
              <a:rPr lang="de-DE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NavContainerHelperWelcomeText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B34B4AD-DFD0-416D-9AB5-7749881F45C5}"/>
              </a:ext>
            </a:extLst>
          </p:cNvPr>
          <p:cNvSpPr txBox="1"/>
          <p:nvPr/>
        </p:nvSpPr>
        <p:spPr>
          <a:xfrm>
            <a:off x="428624" y="25495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CSideDevContainer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1ACB6AB-46EC-40DC-A64E-58969379E999}"/>
              </a:ext>
            </a:extLst>
          </p:cNvPr>
          <p:cNvSpPr txBox="1"/>
          <p:nvPr/>
        </p:nvSpPr>
        <p:spPr>
          <a:xfrm>
            <a:off x="428624" y="3250713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New-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NavContainer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accept_eula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&lt;name&gt; -</a:t>
            </a:r>
            <a:r>
              <a:rPr lang="en-US" sz="105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imageName</a:t>
            </a:r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"Microsoft/dynamics-nav:2018-cu4-de"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DE403F0-1390-4AA0-8577-845F0B7BAB68}"/>
              </a:ext>
            </a:extLst>
          </p:cNvPr>
          <p:cNvSpPr txBox="1"/>
          <p:nvPr/>
        </p:nvSpPr>
        <p:spPr>
          <a:xfrm>
            <a:off x="428624" y="3953850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86C61F5-791F-4E6E-BC06-60415B85BF5C}"/>
              </a:ext>
            </a:extLst>
          </p:cNvPr>
          <p:cNvSpPr txBox="1"/>
          <p:nvPr/>
        </p:nvSpPr>
        <p:spPr>
          <a:xfrm>
            <a:off x="428624" y="465121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3CD0C88-6DA2-418B-8999-683C95F69CAC}"/>
              </a:ext>
            </a:extLst>
          </p:cNvPr>
          <p:cNvSpPr txBox="1"/>
          <p:nvPr/>
        </p:nvSpPr>
        <p:spPr>
          <a:xfrm>
            <a:off x="428624" y="535136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9AC3E04-0223-4046-AE04-C532BE90BF36}"/>
              </a:ext>
            </a:extLst>
          </p:cNvPr>
          <p:cNvSpPr txBox="1"/>
          <p:nvPr/>
        </p:nvSpPr>
        <p:spPr>
          <a:xfrm>
            <a:off x="428624" y="6055521"/>
            <a:ext cx="11334752" cy="253916"/>
          </a:xfrm>
          <a:prstGeom prst="rect">
            <a:avLst/>
          </a:prstGeom>
          <a:solidFill>
            <a:srgbClr val="031D53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de-DE" sz="105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090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26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3178338"/>
            <a:ext cx="4560358" cy="1276861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/>
              <a:t>ZUKUNFTSFÄHIGE LÖSUNGEN</a:t>
            </a:r>
          </a:p>
          <a:p>
            <a:pPr lvl="0" algn="ctr">
              <a:lnSpc>
                <a:spcPct val="100000"/>
              </a:lnSpc>
              <a:spcBef>
                <a:spcPts val="0"/>
              </a:spcBef>
            </a:pPr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Innovation &amp; Beständigkeit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428479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Q &amp; 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1A331F-6CFD-497A-A558-C853D6101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“Readme.md”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>
            <a:extLst>
              <a:ext uri="{FF2B5EF4-FFF2-40B4-BE49-F238E27FC236}">
                <a16:creationId xmlns:a16="http://schemas.microsoft.com/office/drawing/2014/main" id="{C5D98176-F7EE-40D6-8A4C-6729478A4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" y="2099977"/>
            <a:ext cx="3389273" cy="330992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68633B-562F-47DA-8E41-8D0679A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1803090"/>
            <a:ext cx="4512917" cy="449182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6F31969-3347-4776-8BF2-DFEBF2F52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b="15437"/>
          <a:stretch/>
        </p:blipFill>
        <p:spPr>
          <a:xfrm>
            <a:off x="0" y="735710"/>
            <a:ext cx="6412588" cy="6122290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B015FAF-2F0A-4DDE-82C2-FBFB2B845899}"/>
              </a:ext>
            </a:extLst>
          </p:cNvPr>
          <p:cNvSpPr/>
          <p:nvPr/>
        </p:nvSpPr>
        <p:spPr>
          <a:xfrm>
            <a:off x="101602" y="1861977"/>
            <a:ext cx="1779577" cy="1779577"/>
          </a:xfrm>
          <a:prstGeom prst="ellipse">
            <a:avLst/>
          </a:prstGeom>
          <a:solidFill>
            <a:srgbClr val="F6A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AGENDA</a:t>
            </a:r>
            <a:endParaRPr lang="en-US" sz="2800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3CA7E0D-9554-45AD-9713-2CF5F4BC034C}"/>
              </a:ext>
            </a:extLst>
          </p:cNvPr>
          <p:cNvSpPr txBox="1">
            <a:spLocks/>
          </p:cNvSpPr>
          <p:nvPr/>
        </p:nvSpPr>
        <p:spPr>
          <a:xfrm>
            <a:off x="3646022" y="76447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Git</a:t>
            </a:r>
            <a:endParaRPr lang="en-US" dirty="0">
              <a:latin typeface="+mn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F47DDC-F60D-4B9C-BB95-40E427F665DF}"/>
              </a:ext>
            </a:extLst>
          </p:cNvPr>
          <p:cNvSpPr/>
          <p:nvPr/>
        </p:nvSpPr>
        <p:spPr>
          <a:xfrm>
            <a:off x="2905351" y="7644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1</a:t>
            </a:r>
            <a:endParaRPr lang="en-US" sz="2800" b="1" dirty="0">
              <a:latin typeface="+mj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9DA1CDB-0ADD-486A-B649-FA2624E3F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268" y="4846737"/>
            <a:ext cx="3103029" cy="872330"/>
          </a:xfrm>
          <a:prstGeom prst="rect">
            <a:avLst/>
          </a:prstGeom>
        </p:spPr>
      </p:pic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E4F6E6FE-85FD-4B65-9635-4E228AC724EA}"/>
              </a:ext>
            </a:extLst>
          </p:cNvPr>
          <p:cNvSpPr txBox="1">
            <a:spLocks/>
          </p:cNvSpPr>
          <p:nvPr/>
        </p:nvSpPr>
        <p:spPr>
          <a:xfrm>
            <a:off x="4630371" y="1256434"/>
            <a:ext cx="4687568" cy="4577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Project Start</a:t>
            </a:r>
            <a:endParaRPr lang="en-US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D10FD41-1DBE-41D0-BCB0-6C3D0B2A6716}"/>
              </a:ext>
            </a:extLst>
          </p:cNvPr>
          <p:cNvSpPr/>
          <p:nvPr/>
        </p:nvSpPr>
        <p:spPr>
          <a:xfrm>
            <a:off x="3838898" y="1284142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2</a:t>
            </a:r>
            <a:endParaRPr lang="en-US" sz="2800" b="1" dirty="0">
              <a:latin typeface="+mj-lt"/>
            </a:endParaRP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4427C8FE-789B-40D0-A496-DC4DD67914D2}"/>
              </a:ext>
            </a:extLst>
          </p:cNvPr>
          <p:cNvSpPr txBox="1">
            <a:spLocks/>
          </p:cNvSpPr>
          <p:nvPr/>
        </p:nvSpPr>
        <p:spPr>
          <a:xfrm>
            <a:off x="5457724" y="1918831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BERATUNGSPHILOSOPHIE</a:t>
            </a:r>
            <a:endParaRPr lang="en-US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1EF5116-BE98-45C1-9B10-CDA6C93A9BE1}"/>
              </a:ext>
            </a:extLst>
          </p:cNvPr>
          <p:cNvSpPr/>
          <p:nvPr/>
        </p:nvSpPr>
        <p:spPr>
          <a:xfrm>
            <a:off x="4666251" y="1918831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63" name="Textplatzhalter 14">
            <a:extLst>
              <a:ext uri="{FF2B5EF4-FFF2-40B4-BE49-F238E27FC236}">
                <a16:creationId xmlns:a16="http://schemas.microsoft.com/office/drawing/2014/main" id="{532FCF44-741A-4E50-A958-A4E1551DC078}"/>
              </a:ext>
            </a:extLst>
          </p:cNvPr>
          <p:cNvSpPr txBox="1">
            <a:spLocks/>
          </p:cNvSpPr>
          <p:nvPr/>
        </p:nvSpPr>
        <p:spPr>
          <a:xfrm>
            <a:off x="6005912" y="2756967"/>
            <a:ext cx="327219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WARUM MICROSOFT?</a:t>
            </a:r>
            <a:endParaRPr lang="en-US" dirty="0"/>
          </a:p>
        </p:txBody>
      </p:sp>
      <p:sp>
        <p:nvSpPr>
          <p:cNvPr id="65" name="Textplatzhalter 14">
            <a:extLst>
              <a:ext uri="{FF2B5EF4-FFF2-40B4-BE49-F238E27FC236}">
                <a16:creationId xmlns:a16="http://schemas.microsoft.com/office/drawing/2014/main" id="{2A3B85E6-2BA2-4784-869B-CE8DC3C17182}"/>
              </a:ext>
            </a:extLst>
          </p:cNvPr>
          <p:cNvSpPr txBox="1">
            <a:spLocks/>
          </p:cNvSpPr>
          <p:nvPr/>
        </p:nvSpPr>
        <p:spPr>
          <a:xfrm>
            <a:off x="6570430" y="368871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WARUM COSMO CONSULT?</a:t>
            </a:r>
            <a:endParaRPr lang="en-US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4A62768-94AF-4E89-A843-C55A1658A2CA}"/>
              </a:ext>
            </a:extLst>
          </p:cNvPr>
          <p:cNvSpPr/>
          <p:nvPr/>
        </p:nvSpPr>
        <p:spPr>
          <a:xfrm>
            <a:off x="5795891" y="368871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5</a:t>
            </a:r>
            <a:endParaRPr lang="en-US" sz="2800" b="1" dirty="0">
              <a:latin typeface="+mj-lt"/>
            </a:endParaRPr>
          </a:p>
        </p:txBody>
      </p:sp>
      <p:sp>
        <p:nvSpPr>
          <p:cNvPr id="67" name="Textplatzhalter 14">
            <a:extLst>
              <a:ext uri="{FF2B5EF4-FFF2-40B4-BE49-F238E27FC236}">
                <a16:creationId xmlns:a16="http://schemas.microsoft.com/office/drawing/2014/main" id="{8441B7ED-64EA-4076-BD9E-5B4E37966005}"/>
              </a:ext>
            </a:extLst>
          </p:cNvPr>
          <p:cNvSpPr txBox="1">
            <a:spLocks/>
          </p:cNvSpPr>
          <p:nvPr/>
        </p:nvSpPr>
        <p:spPr>
          <a:xfrm>
            <a:off x="6865917" y="471637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KUNDEN VON COSMO CONSULT</a:t>
            </a:r>
            <a:endParaRPr lang="en-US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58871A3-386E-4C37-93A5-5D463A63886F}"/>
              </a:ext>
            </a:extLst>
          </p:cNvPr>
          <p:cNvSpPr/>
          <p:nvPr/>
        </p:nvSpPr>
        <p:spPr>
          <a:xfrm>
            <a:off x="6074444" y="47163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6</a:t>
            </a:r>
            <a:endParaRPr lang="en-US" sz="2800" b="1" dirty="0">
              <a:latin typeface="+mj-lt"/>
            </a:endParaRPr>
          </a:p>
        </p:txBody>
      </p:sp>
      <p:sp>
        <p:nvSpPr>
          <p:cNvPr id="69" name="Textplatzhalter 14">
            <a:extLst>
              <a:ext uri="{FF2B5EF4-FFF2-40B4-BE49-F238E27FC236}">
                <a16:creationId xmlns:a16="http://schemas.microsoft.com/office/drawing/2014/main" id="{9DAE79FF-3126-4454-A9B8-F354B6397F4C}"/>
              </a:ext>
            </a:extLst>
          </p:cNvPr>
          <p:cNvSpPr txBox="1">
            <a:spLocks/>
          </p:cNvSpPr>
          <p:nvPr/>
        </p:nvSpPr>
        <p:spPr>
          <a:xfrm>
            <a:off x="6902324" y="5781899"/>
            <a:ext cx="469096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COSMO CONSULT INTERNATIONAL / GLOBAL SERVICE</a:t>
            </a:r>
            <a:endParaRPr lang="en-US" dirty="0">
              <a:latin typeface="+mn-lt"/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4AE467E-029F-403C-9C69-0FE20DE12692}"/>
              </a:ext>
            </a:extLst>
          </p:cNvPr>
          <p:cNvSpPr/>
          <p:nvPr/>
        </p:nvSpPr>
        <p:spPr>
          <a:xfrm>
            <a:off x="6110851" y="5781899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7</a:t>
            </a:r>
            <a:endParaRPr lang="en-US" sz="2800" b="1" dirty="0">
              <a:latin typeface="+mj-lt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07757DC-6FEE-47DF-A0A9-12C65C49BCBA}"/>
              </a:ext>
            </a:extLst>
          </p:cNvPr>
          <p:cNvSpPr/>
          <p:nvPr/>
        </p:nvSpPr>
        <p:spPr>
          <a:xfrm>
            <a:off x="5304218" y="2756967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4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5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 err="1"/>
              <a:t>Git</a:t>
            </a:r>
            <a:endParaRPr lang="de-DE" sz="2600" dirty="0"/>
          </a:p>
          <a:p>
            <a:pPr algn="ctr"/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Commands, Branch, Hands-On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2715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0827DF8-B3EB-4E86-9174-556A087A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    </a:t>
            </a:r>
            <a:r>
              <a:rPr lang="de-DE" i="1" dirty="0">
                <a:solidFill>
                  <a:srgbClr val="FF0000"/>
                </a:solidFill>
              </a:rPr>
              <a:t>www.GitHub.com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453E1C5-6DD5-4BC6-BB00-91E04820C2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  <a:p>
            <a:pPr lvl="1"/>
            <a:r>
              <a:rPr lang="en-US" dirty="0"/>
              <a:t>Distributed version control system</a:t>
            </a:r>
          </a:p>
          <a:p>
            <a:pPr lvl="1"/>
            <a:r>
              <a:rPr lang="en-US" dirty="0"/>
              <a:t>Tracking changes on files</a:t>
            </a:r>
          </a:p>
          <a:p>
            <a:pPr lvl="1"/>
            <a:r>
              <a:rPr lang="en-US" dirty="0"/>
              <a:t>Used for source code management</a:t>
            </a:r>
          </a:p>
          <a:p>
            <a:pPr lvl="1"/>
            <a:endParaRPr lang="en-US" dirty="0"/>
          </a:p>
          <a:p>
            <a:r>
              <a:rPr lang="en-US" dirty="0"/>
              <a:t>Strong support for non-linear development</a:t>
            </a:r>
          </a:p>
          <a:p>
            <a:pPr lvl="1"/>
            <a:r>
              <a:rPr lang="en-US" dirty="0"/>
              <a:t>Rapid branching and merging / a branch is only a reference to one commit</a:t>
            </a:r>
          </a:p>
          <a:p>
            <a:pPr lvl="1"/>
            <a:r>
              <a:rPr lang="en-US" dirty="0"/>
              <a:t>Help to coordinate work among multiple people</a:t>
            </a:r>
          </a:p>
          <a:p>
            <a:pPr lvl="1"/>
            <a:endParaRPr lang="en-US" dirty="0"/>
          </a:p>
          <a:p>
            <a:r>
              <a:rPr lang="en-US" dirty="0"/>
              <a:t>Distributed development</a:t>
            </a:r>
          </a:p>
          <a:p>
            <a:pPr lvl="1"/>
            <a:r>
              <a:rPr lang="en-US" dirty="0"/>
              <a:t>Local copy of the full development history and changes</a:t>
            </a:r>
          </a:p>
          <a:p>
            <a:pPr lvl="1"/>
            <a:endParaRPr lang="en-US" dirty="0"/>
          </a:p>
          <a:p>
            <a:r>
              <a:rPr lang="en-US" dirty="0"/>
              <a:t>Efficient handling of large projects</a:t>
            </a:r>
          </a:p>
          <a:p>
            <a:pPr lvl="1"/>
            <a:r>
              <a:rPr lang="en-US" dirty="0"/>
              <a:t>Very fast and scalable</a:t>
            </a:r>
          </a:p>
        </p:txBody>
      </p:sp>
      <p:sp>
        <p:nvSpPr>
          <p:cNvPr id="8" name="Ungleich 7">
            <a:extLst>
              <a:ext uri="{FF2B5EF4-FFF2-40B4-BE49-F238E27FC236}">
                <a16:creationId xmlns:a16="http://schemas.microsoft.com/office/drawing/2014/main" id="{C7DA449F-8EC6-4263-8970-03D07579E8D6}"/>
              </a:ext>
            </a:extLst>
          </p:cNvPr>
          <p:cNvSpPr/>
          <p:nvPr/>
        </p:nvSpPr>
        <p:spPr>
          <a:xfrm>
            <a:off x="816769" y="872682"/>
            <a:ext cx="278605" cy="191738"/>
          </a:xfrm>
          <a:prstGeom prst="mathNotEqual">
            <a:avLst>
              <a:gd name="adj1" fmla="val 17750"/>
              <a:gd name="adj2" fmla="val 6600000"/>
              <a:gd name="adj3" fmla="val 13683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461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0B6AE-B8C0-422A-A796-FE7B3B6D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MS Dynamics						</a:t>
            </a:r>
            <a:r>
              <a:rPr lang="de-DE" dirty="0">
                <a:hlinkClick r:id="rId2"/>
              </a:rPr>
              <a:t>.../</a:t>
            </a:r>
            <a:r>
              <a:rPr lang="de-DE" dirty="0" err="1">
                <a:hlinkClick r:id="rId2"/>
              </a:rPr>
              <a:t>Getting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Started</a:t>
            </a:r>
            <a:r>
              <a:rPr lang="de-DE" dirty="0">
                <a:hlinkClick r:id="rId2"/>
              </a:rPr>
              <a:t>-</a:t>
            </a:r>
            <a:r>
              <a:rPr lang="de-DE" dirty="0" err="1">
                <a:hlinkClick r:id="rId2"/>
              </a:rPr>
              <a:t>Git</a:t>
            </a:r>
            <a:r>
              <a:rPr lang="de-DE" dirty="0">
                <a:hlinkClick r:id="rId2"/>
              </a:rPr>
              <a:t>-Basics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2457DF8-664A-4C55-BA08-AC802D1FC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Replace In-Db Version Control of Dynamics NAV</a:t>
            </a:r>
          </a:p>
          <a:p>
            <a:pPr lvl="1"/>
            <a:r>
              <a:rPr lang="en-US" dirty="0"/>
              <a:t>Tracking of Changes (What / Where / Who)</a:t>
            </a:r>
          </a:p>
          <a:p>
            <a:pPr lvl="1"/>
            <a:endParaRPr lang="en-US" dirty="0"/>
          </a:p>
          <a:p>
            <a:r>
              <a:rPr lang="en-US" dirty="0"/>
              <a:t>File Types</a:t>
            </a:r>
          </a:p>
          <a:p>
            <a:pPr lvl="1"/>
            <a:r>
              <a:rPr lang="en-US" dirty="0"/>
              <a:t>Primary Track changes in TXT-Files!</a:t>
            </a:r>
          </a:p>
          <a:p>
            <a:pPr lvl="1"/>
            <a:r>
              <a:rPr lang="en-US" dirty="0"/>
              <a:t>Binaries supported </a:t>
            </a:r>
            <a:r>
              <a:rPr lang="en-US" b="1" dirty="0">
                <a:solidFill>
                  <a:srgbClr val="C00000"/>
                </a:solidFill>
              </a:rPr>
              <a:t>BUT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avoid FOBs</a:t>
            </a:r>
          </a:p>
          <a:p>
            <a:pPr lvl="1"/>
            <a:endParaRPr lang="en-US" dirty="0"/>
          </a:p>
          <a:p>
            <a:r>
              <a:rPr lang="en-US" dirty="0"/>
              <a:t>Directories &amp; Files</a:t>
            </a:r>
          </a:p>
          <a:p>
            <a:pPr lvl="1"/>
            <a:r>
              <a:rPr lang="en-US" dirty="0"/>
              <a:t>.git	contains the version information metadata of the repository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	exclude files and directories from Git</a:t>
            </a:r>
          </a:p>
          <a:p>
            <a:pPr lvl="1"/>
            <a:endParaRPr lang="en-US" dirty="0"/>
          </a:p>
          <a:p>
            <a:r>
              <a:rPr lang="en-US" dirty="0"/>
              <a:t>Branching</a:t>
            </a:r>
          </a:p>
          <a:p>
            <a:pPr lvl="1"/>
            <a:r>
              <a:rPr lang="en-US" dirty="0"/>
              <a:t>Development within same objects at the same time</a:t>
            </a:r>
          </a:p>
          <a:p>
            <a:pPr lvl="1"/>
            <a:r>
              <a:rPr lang="en-US" dirty="0"/>
              <a:t>Almost automatic merging of changes</a:t>
            </a:r>
          </a:p>
        </p:txBody>
      </p:sp>
    </p:spTree>
    <p:extLst>
      <p:ext uri="{BB962C8B-B14F-4D97-AF65-F5344CB8AC3E}">
        <p14:creationId xmlns:p14="http://schemas.microsoft.com/office/powerpoint/2010/main" val="350798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el 16">
            <a:extLst>
              <a:ext uri="{FF2B5EF4-FFF2-40B4-BE49-F238E27FC236}">
                <a16:creationId xmlns:a16="http://schemas.microsoft.com/office/drawing/2014/main" id="{8D23EFE0-4F6C-4E71-A6EF-3C157873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– </a:t>
            </a:r>
            <a:r>
              <a:rPr lang="en-US" dirty="0"/>
              <a:t>Recording Changes to the Repository</a:t>
            </a:r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752296C9-6D8F-4A68-8788-71370A02B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Create Repository</a:t>
            </a:r>
          </a:p>
          <a:p>
            <a:pPr lvl="1"/>
            <a:endParaRPr lang="de-DE" dirty="0"/>
          </a:p>
          <a:p>
            <a:r>
              <a:rPr lang="de-DE" dirty="0"/>
              <a:t>Add Files</a:t>
            </a:r>
          </a:p>
          <a:p>
            <a:pPr lvl="1"/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empty</a:t>
            </a:r>
            <a:r>
              <a:rPr lang="de-DE" i="1" dirty="0"/>
              <a:t> </a:t>
            </a:r>
            <a:r>
              <a:rPr lang="de-DE" dirty="0" err="1"/>
              <a:t>Directories</a:t>
            </a:r>
            <a:endParaRPr lang="de-DE" dirty="0"/>
          </a:p>
          <a:p>
            <a:pPr lvl="1"/>
            <a:r>
              <a:rPr lang="de-DE" dirty="0">
                <a:sym typeface="Wingdings" panose="05000000000000000000" pitchFamily="2" charset="2"/>
              </a:rPr>
              <a:t>Status:	</a:t>
            </a:r>
            <a:r>
              <a:rPr lang="de-DE" b="1" i="1" dirty="0" err="1">
                <a:sym typeface="Wingdings" panose="05000000000000000000" pitchFamily="2" charset="2"/>
              </a:rPr>
              <a:t>Staged</a:t>
            </a:r>
            <a:endParaRPr lang="de-DE" b="1" i="1" dirty="0"/>
          </a:p>
          <a:p>
            <a:pPr lvl="1"/>
            <a:endParaRPr lang="de-DE" dirty="0"/>
          </a:p>
          <a:p>
            <a:r>
              <a:rPr lang="de-DE" dirty="0"/>
              <a:t>Commit </a:t>
            </a:r>
            <a:r>
              <a:rPr lang="de-DE" dirty="0" err="1"/>
              <a:t>Changes</a:t>
            </a:r>
            <a:endParaRPr lang="de-DE" dirty="0"/>
          </a:p>
          <a:p>
            <a:pPr lvl="1"/>
            <a:r>
              <a:rPr lang="de-DE" dirty="0" err="1"/>
              <a:t>Unmodified</a:t>
            </a:r>
            <a:r>
              <a:rPr lang="de-DE" dirty="0"/>
              <a:t> </a:t>
            </a:r>
            <a:r>
              <a:rPr lang="de-DE" dirty="0" err="1"/>
              <a:t>files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CAAB453-A6AE-429A-A1D6-0B6808303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00" y="1440000"/>
            <a:ext cx="8678000" cy="357967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164EA5BF-1CC0-48D8-9483-05612889F05C}"/>
              </a:ext>
            </a:extLst>
          </p:cNvPr>
          <p:cNvSpPr txBox="1"/>
          <p:nvPr/>
        </p:nvSpPr>
        <p:spPr>
          <a:xfrm>
            <a:off x="4562475" y="5030676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3"/>
              </a:rPr>
              <a:t>https://git-scm.com/book/en/v2/Git-Basics-Recording-Changes-to-the-Repository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1965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D4A015-92B6-4F69-854C-2ED2E7DF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– </a:t>
            </a:r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D030C4-511F-4373-A1DB-321630DF3F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Branch</a:t>
            </a:r>
          </a:p>
          <a:p>
            <a:pPr lvl="1"/>
            <a:r>
              <a:rPr lang="en-US" dirty="0"/>
              <a:t>Track isolated changes</a:t>
            </a:r>
          </a:p>
          <a:p>
            <a:pPr lvl="1"/>
            <a:endParaRPr lang="en-US" dirty="0"/>
          </a:p>
          <a:p>
            <a:r>
              <a:rPr lang="en-US" dirty="0"/>
              <a:t>Switch between Branches</a:t>
            </a:r>
          </a:p>
          <a:p>
            <a:pPr lvl="1"/>
            <a:r>
              <a:rPr lang="en-US" dirty="0"/>
              <a:t>Change the current View of Branch file(s)</a:t>
            </a:r>
          </a:p>
          <a:p>
            <a:pPr lvl="1"/>
            <a:r>
              <a:rPr lang="en-US" dirty="0"/>
              <a:t>Latest tracked Version of Branch file(s)</a:t>
            </a:r>
          </a:p>
          <a:p>
            <a:pPr lvl="1"/>
            <a:endParaRPr lang="en-US" dirty="0"/>
          </a:p>
          <a:p>
            <a:r>
              <a:rPr lang="en-US" dirty="0"/>
              <a:t>Merge Branches</a:t>
            </a:r>
          </a:p>
          <a:p>
            <a:pPr lvl="1"/>
            <a:r>
              <a:rPr lang="en-US" dirty="0"/>
              <a:t>Combine the changes of 2 Branches </a:t>
            </a:r>
            <a:br>
              <a:rPr lang="en-US" dirty="0"/>
            </a:br>
            <a:r>
              <a:rPr lang="en-US" dirty="0"/>
              <a:t>since </a:t>
            </a:r>
            <a:r>
              <a:rPr lang="en-US" b="1" i="1" dirty="0"/>
              <a:t>Fork Commit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70817A-B652-48CE-9D12-3CDCAFF2667F}"/>
              </a:ext>
            </a:extLst>
          </p:cNvPr>
          <p:cNvSpPr txBox="1"/>
          <p:nvPr/>
        </p:nvSpPr>
        <p:spPr>
          <a:xfrm>
            <a:off x="4581525" y="4849011"/>
            <a:ext cx="733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i="1" dirty="0"/>
              <a:t>Source:</a:t>
            </a:r>
            <a:r>
              <a:rPr lang="de-DE" sz="1200" dirty="0"/>
              <a:t> </a:t>
            </a:r>
            <a:r>
              <a:rPr lang="de-DE" sz="1200" dirty="0">
                <a:hlinkClick r:id="rId2"/>
              </a:rPr>
              <a:t>https://git-scm.com/book/en/v2/Git-Branching-Basic-Branching-and-Merging</a:t>
            </a:r>
            <a:endParaRPr lang="de-DE" sz="12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9068EB1-76C0-482D-A2F7-361FBFDA3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1440000"/>
            <a:ext cx="7120650" cy="3409011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185588564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7AA1A7AC-577D-4537-94B7-70AB565EB74F}">
  <ds:schemaRefs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abfa8901-7984-434c-b8fc-f6aa73d9b37f"/>
    <ds:schemaRef ds:uri="http://schemas.microsoft.com/sharepoint/v3"/>
    <ds:schemaRef ds:uri="05542a94-bbbb-426b-8ce8-25e698cde4d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1258</Words>
  <Application>Microsoft Office PowerPoint</Application>
  <PresentationFormat>Breitbild</PresentationFormat>
  <Paragraphs>288</Paragraphs>
  <Slides>27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DevOps Infrastructure &amp; Git</vt:lpstr>
      <vt:lpstr>Prerequisite</vt:lpstr>
      <vt:lpstr>VS Code Useful Extensions</vt:lpstr>
      <vt:lpstr>PowerPoint-Präsentation</vt:lpstr>
      <vt:lpstr>PowerPoint-Präsentation</vt:lpstr>
      <vt:lpstr>Git     www.GitHub.com</vt:lpstr>
      <vt:lpstr>Git &amp; MS Dynamics      .../Getting-Started-Git-Basics</vt:lpstr>
      <vt:lpstr>Git – Recording Changes to the Repository</vt:lpstr>
      <vt:lpstr>Git – Branches</vt:lpstr>
      <vt:lpstr>Git         .../common-git-commands.html Common Commands       Cheat-Sheet</vt:lpstr>
      <vt:lpstr>Git          .../common-git-commands.html Common Commands / Remote Repository Commands    Cheat-Sheet</vt:lpstr>
      <vt:lpstr>Git with VS Code</vt:lpstr>
      <vt:lpstr>Git with VS Code</vt:lpstr>
      <vt:lpstr>Git with VS Code</vt:lpstr>
      <vt:lpstr>Git with VS Code</vt:lpstr>
      <vt:lpstr>PowerPoint-Präsentation</vt:lpstr>
      <vt:lpstr>Git Hands On</vt:lpstr>
      <vt:lpstr>Git – Hands On Use the Git command line</vt:lpstr>
      <vt:lpstr>Git – Hands On Use VS Code git integration</vt:lpstr>
      <vt:lpstr>Git – Hands On          Use a 3rd Party Tool (e.g. Smart GIT form syntevo) for your Git workflow</vt:lpstr>
      <vt:lpstr>PowerPoint-Präsentation</vt:lpstr>
      <vt:lpstr>Infrastructure | Docker </vt:lpstr>
      <vt:lpstr>Infrastructure | Docker </vt:lpstr>
      <vt:lpstr>Docker  Common Commands       Cheat-Sheet</vt:lpstr>
      <vt:lpstr>NAV Container Helper  Common Commands       Cheat-Sheet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Nicole Müller;Ruben.Santos@cosmoconsult.com</dc:creator>
  <cp:lastModifiedBy>Michael Megel</cp:lastModifiedBy>
  <cp:revision>912</cp:revision>
  <cp:lastPrinted>2018-02-19T09:21:18Z</cp:lastPrinted>
  <dcterms:created xsi:type="dcterms:W3CDTF">2017-01-20T08:21:05Z</dcterms:created>
  <dcterms:modified xsi:type="dcterms:W3CDTF">2018-05-23T07:16:40Z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